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3" r:id="rId3"/>
    <p:sldMasterId id="2147483695" r:id="rId4"/>
  </p:sldMasterIdLst>
  <p:notesMasterIdLst>
    <p:notesMasterId r:id="rId25"/>
  </p:notesMasterIdLst>
  <p:sldIdLst>
    <p:sldId id="5949" r:id="rId5"/>
    <p:sldId id="1747256718" r:id="rId6"/>
    <p:sldId id="1747256729" r:id="rId7"/>
    <p:sldId id="1747256720" r:id="rId8"/>
    <p:sldId id="1747256721" r:id="rId9"/>
    <p:sldId id="1747256717" r:id="rId10"/>
    <p:sldId id="1747256722" r:id="rId11"/>
    <p:sldId id="1747256730" r:id="rId12"/>
    <p:sldId id="1747256724" r:id="rId13"/>
    <p:sldId id="1747256727" r:id="rId14"/>
    <p:sldId id="1747256723" r:id="rId15"/>
    <p:sldId id="1747256728" r:id="rId16"/>
    <p:sldId id="1747256726" r:id="rId17"/>
    <p:sldId id="1747256736" r:id="rId18"/>
    <p:sldId id="1747256738" r:id="rId19"/>
    <p:sldId id="1747256737" r:id="rId20"/>
    <p:sldId id="1747256710" r:id="rId21"/>
    <p:sldId id="1747256733" r:id="rId22"/>
    <p:sldId id="1747256739" r:id="rId23"/>
    <p:sldId id="59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2170" autoAdjust="0"/>
  </p:normalViewPr>
  <p:slideViewPr>
    <p:cSldViewPr snapToGrid="0">
      <p:cViewPr varScale="1">
        <p:scale>
          <a:sx n="60" d="100"/>
          <a:sy n="60" d="100"/>
        </p:scale>
        <p:origin x="74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BD844-247B-413E-AB1C-27B0881F56AD}" type="doc">
      <dgm:prSet loTypeId="urn:microsoft.com/office/officeart/2005/8/layout/radial6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C9753D4-B4F4-46A1-A14B-94F7A24002B0}">
      <dgm:prSet phldrT="[Text]"/>
      <dgm:spPr/>
      <dgm:t>
        <a:bodyPr/>
        <a:lstStyle/>
        <a:p>
          <a:r>
            <a:rPr lang="en-US" dirty="0"/>
            <a:t>Breast RT</a:t>
          </a:r>
        </a:p>
      </dgm:t>
    </dgm:pt>
    <dgm:pt modelId="{BE97F2F8-B000-4FAA-A39C-5302D9668C2A}" type="parTrans" cxnId="{EF41827F-F43D-4ACE-A8B6-B00DF626DF95}">
      <dgm:prSet/>
      <dgm:spPr/>
      <dgm:t>
        <a:bodyPr/>
        <a:lstStyle/>
        <a:p>
          <a:endParaRPr lang="en-US"/>
        </a:p>
      </dgm:t>
    </dgm:pt>
    <dgm:pt modelId="{286A2A65-C6AD-43CA-B438-D06D48F80FE1}" type="sibTrans" cxnId="{EF41827F-F43D-4ACE-A8B6-B00DF626DF95}">
      <dgm:prSet/>
      <dgm:spPr/>
      <dgm:t>
        <a:bodyPr/>
        <a:lstStyle/>
        <a:p>
          <a:endParaRPr lang="en-US"/>
        </a:p>
      </dgm:t>
    </dgm:pt>
    <dgm:pt modelId="{F96123A7-49A3-45F9-8126-9EFD91D953BB}">
      <dgm:prSet phldrT="[Text]"/>
      <dgm:spPr/>
      <dgm:t>
        <a:bodyPr/>
        <a:lstStyle/>
        <a:p>
          <a:r>
            <a:rPr lang="en-US" b="1" dirty="0"/>
            <a:t>Breast Cosmesis</a:t>
          </a:r>
        </a:p>
      </dgm:t>
    </dgm:pt>
    <dgm:pt modelId="{288DED37-B0FE-4EB3-BD9E-2109689C979D}" type="parTrans" cxnId="{74918C16-C3BE-40AD-93C2-FCE33EA2D396}">
      <dgm:prSet/>
      <dgm:spPr/>
      <dgm:t>
        <a:bodyPr/>
        <a:lstStyle/>
        <a:p>
          <a:endParaRPr lang="en-US"/>
        </a:p>
      </dgm:t>
    </dgm:pt>
    <dgm:pt modelId="{2FC257A7-DEDD-42AB-99ED-74BC9AFC3325}" type="sibTrans" cxnId="{74918C16-C3BE-40AD-93C2-FCE33EA2D396}">
      <dgm:prSet/>
      <dgm:spPr/>
      <dgm:t>
        <a:bodyPr/>
        <a:lstStyle/>
        <a:p>
          <a:endParaRPr lang="en-US"/>
        </a:p>
      </dgm:t>
    </dgm:pt>
    <dgm:pt modelId="{65CDE011-3951-45BE-A24D-CFD87CD4AC9B}">
      <dgm:prSet phldrT="[Text]"/>
      <dgm:spPr/>
      <dgm:t>
        <a:bodyPr/>
        <a:lstStyle/>
        <a:p>
          <a:r>
            <a:rPr lang="en-US" b="1" dirty="0"/>
            <a:t>Pulmonary Fibrosis</a:t>
          </a:r>
        </a:p>
      </dgm:t>
    </dgm:pt>
    <dgm:pt modelId="{5A16FAD3-BAC0-4403-834E-36A086C18FE6}" type="parTrans" cxnId="{412D1647-A737-448B-822C-9F1F270F1C00}">
      <dgm:prSet/>
      <dgm:spPr/>
      <dgm:t>
        <a:bodyPr/>
        <a:lstStyle/>
        <a:p>
          <a:endParaRPr lang="en-US"/>
        </a:p>
      </dgm:t>
    </dgm:pt>
    <dgm:pt modelId="{E54DAACC-3536-4669-B3B8-8BD6A54189F3}" type="sibTrans" cxnId="{412D1647-A737-448B-822C-9F1F270F1C00}">
      <dgm:prSet/>
      <dgm:spPr/>
      <dgm:t>
        <a:bodyPr/>
        <a:lstStyle/>
        <a:p>
          <a:endParaRPr lang="en-US"/>
        </a:p>
      </dgm:t>
    </dgm:pt>
    <dgm:pt modelId="{38D28E1F-D29E-40C3-B8D5-0251A845CC17}">
      <dgm:prSet phldrT="[Text]" custT="1"/>
      <dgm:spPr/>
      <dgm:t>
        <a:bodyPr/>
        <a:lstStyle/>
        <a:p>
          <a:r>
            <a:rPr lang="en-US" sz="1000" b="1" dirty="0"/>
            <a:t>Cardiovascular disease</a:t>
          </a:r>
        </a:p>
      </dgm:t>
    </dgm:pt>
    <dgm:pt modelId="{343756FE-5290-4BD3-8650-EA34465ADCB3}" type="parTrans" cxnId="{5477B544-B20F-40EE-AD56-831383CC0B67}">
      <dgm:prSet/>
      <dgm:spPr/>
      <dgm:t>
        <a:bodyPr/>
        <a:lstStyle/>
        <a:p>
          <a:endParaRPr lang="en-US"/>
        </a:p>
      </dgm:t>
    </dgm:pt>
    <dgm:pt modelId="{A1E82B25-2240-471D-B93B-21D0C8AD9090}" type="sibTrans" cxnId="{5477B544-B20F-40EE-AD56-831383CC0B67}">
      <dgm:prSet/>
      <dgm:spPr/>
      <dgm:t>
        <a:bodyPr/>
        <a:lstStyle/>
        <a:p>
          <a:endParaRPr lang="en-US"/>
        </a:p>
      </dgm:t>
    </dgm:pt>
    <dgm:pt modelId="{B3735EB4-27CA-4235-926B-7CEF1CF04F41}">
      <dgm:prSet phldrT="[Text]" custT="1"/>
      <dgm:spPr/>
      <dgm:t>
        <a:bodyPr/>
        <a:lstStyle/>
        <a:p>
          <a:r>
            <a:rPr lang="en-US" sz="1500" b="1" dirty="0"/>
            <a:t>Psychosocial Impact</a:t>
          </a:r>
        </a:p>
      </dgm:t>
    </dgm:pt>
    <dgm:pt modelId="{1B1DAC62-551F-4D4A-8263-951BB80FCB2F}" type="parTrans" cxnId="{9C856951-C1F7-400F-8544-A31EF1286A8A}">
      <dgm:prSet/>
      <dgm:spPr/>
      <dgm:t>
        <a:bodyPr/>
        <a:lstStyle/>
        <a:p>
          <a:endParaRPr lang="en-US"/>
        </a:p>
      </dgm:t>
    </dgm:pt>
    <dgm:pt modelId="{8EA04E3E-1B32-47B4-90E1-3651E471B601}" type="sibTrans" cxnId="{9C856951-C1F7-400F-8544-A31EF1286A8A}">
      <dgm:prSet/>
      <dgm:spPr/>
      <dgm:t>
        <a:bodyPr/>
        <a:lstStyle/>
        <a:p>
          <a:endParaRPr lang="en-US"/>
        </a:p>
      </dgm:t>
    </dgm:pt>
    <dgm:pt modelId="{3CE8AE4D-D735-445D-8D4D-2A6BA65F0B22}">
      <dgm:prSet phldrT="[Text]" custT="1"/>
      <dgm:spPr/>
      <dgm:t>
        <a:bodyPr/>
        <a:lstStyle/>
        <a:p>
          <a:r>
            <a:rPr lang="en-US" sz="1200" b="1" dirty="0"/>
            <a:t>Secondary cancer</a:t>
          </a:r>
        </a:p>
      </dgm:t>
    </dgm:pt>
    <dgm:pt modelId="{C580E8DA-B688-498F-B842-CFB128BC3FEA}" type="parTrans" cxnId="{BC6ED808-C391-47F7-9B79-0F4FA02BB0DF}">
      <dgm:prSet/>
      <dgm:spPr/>
      <dgm:t>
        <a:bodyPr/>
        <a:lstStyle/>
        <a:p>
          <a:endParaRPr lang="en-US"/>
        </a:p>
      </dgm:t>
    </dgm:pt>
    <dgm:pt modelId="{CF24F28B-B373-498B-AAB4-22FB4ECB579B}" type="sibTrans" cxnId="{BC6ED808-C391-47F7-9B79-0F4FA02BB0DF}">
      <dgm:prSet/>
      <dgm:spPr/>
      <dgm:t>
        <a:bodyPr/>
        <a:lstStyle/>
        <a:p>
          <a:endParaRPr lang="en-US"/>
        </a:p>
      </dgm:t>
    </dgm:pt>
    <dgm:pt modelId="{6CF122C7-AC14-4A40-9B0F-873B598459CD}">
      <dgm:prSet phldrT="[Text]" custT="1"/>
      <dgm:spPr/>
      <dgm:t>
        <a:bodyPr/>
        <a:lstStyle/>
        <a:p>
          <a:r>
            <a:rPr lang="en-US" sz="1400" b="1" dirty="0"/>
            <a:t>Musculo-skeletal </a:t>
          </a:r>
        </a:p>
      </dgm:t>
    </dgm:pt>
    <dgm:pt modelId="{9812A258-86A2-4DC4-8EC4-16B2904A7BB1}" type="parTrans" cxnId="{F168E0CC-437E-4C6E-AECB-B5ECAAF95D83}">
      <dgm:prSet/>
      <dgm:spPr/>
      <dgm:t>
        <a:bodyPr/>
        <a:lstStyle/>
        <a:p>
          <a:endParaRPr lang="en-US"/>
        </a:p>
      </dgm:t>
    </dgm:pt>
    <dgm:pt modelId="{0BB2FE86-54AF-4211-AF8D-20CA9E474DC3}" type="sibTrans" cxnId="{F168E0CC-437E-4C6E-AECB-B5ECAAF95D83}">
      <dgm:prSet/>
      <dgm:spPr/>
      <dgm:t>
        <a:bodyPr/>
        <a:lstStyle/>
        <a:p>
          <a:endParaRPr lang="en-US"/>
        </a:p>
      </dgm:t>
    </dgm:pt>
    <dgm:pt modelId="{C7AC9EB2-20D0-4683-8E2D-C8DEE1CAF69E}" type="pres">
      <dgm:prSet presAssocID="{558BD844-247B-413E-AB1C-27B0881F56A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945C99-1DCF-4A39-9556-E2F9B6C1ABC4}" type="pres">
      <dgm:prSet presAssocID="{AC9753D4-B4F4-46A1-A14B-94F7A24002B0}" presName="centerShape" presStyleLbl="node0" presStyleIdx="0" presStyleCnt="1"/>
      <dgm:spPr/>
    </dgm:pt>
    <dgm:pt modelId="{BD56F47A-E8B1-40C2-A144-36DEE9965D14}" type="pres">
      <dgm:prSet presAssocID="{F96123A7-49A3-45F9-8126-9EFD91D953BB}" presName="node" presStyleLbl="node1" presStyleIdx="0" presStyleCnt="6">
        <dgm:presLayoutVars>
          <dgm:bulletEnabled val="1"/>
        </dgm:presLayoutVars>
      </dgm:prSet>
      <dgm:spPr/>
    </dgm:pt>
    <dgm:pt modelId="{7D21E4D3-AE16-4D63-AFD1-1F340604B7FA}" type="pres">
      <dgm:prSet presAssocID="{F96123A7-49A3-45F9-8126-9EFD91D953BB}" presName="dummy" presStyleCnt="0"/>
      <dgm:spPr/>
    </dgm:pt>
    <dgm:pt modelId="{8D903B9C-1EA3-409A-8DB9-0DEEA684E553}" type="pres">
      <dgm:prSet presAssocID="{2FC257A7-DEDD-42AB-99ED-74BC9AFC3325}" presName="sibTrans" presStyleLbl="sibTrans2D1" presStyleIdx="0" presStyleCnt="6"/>
      <dgm:spPr/>
    </dgm:pt>
    <dgm:pt modelId="{184FC4FB-D519-4589-913A-B330562E4169}" type="pres">
      <dgm:prSet presAssocID="{65CDE011-3951-45BE-A24D-CFD87CD4AC9B}" presName="node" presStyleLbl="node1" presStyleIdx="1" presStyleCnt="6">
        <dgm:presLayoutVars>
          <dgm:bulletEnabled val="1"/>
        </dgm:presLayoutVars>
      </dgm:prSet>
      <dgm:spPr/>
    </dgm:pt>
    <dgm:pt modelId="{D72799AA-AB69-492E-ABF5-E1A46DECDAFA}" type="pres">
      <dgm:prSet presAssocID="{65CDE011-3951-45BE-A24D-CFD87CD4AC9B}" presName="dummy" presStyleCnt="0"/>
      <dgm:spPr/>
    </dgm:pt>
    <dgm:pt modelId="{FCCCAF06-5ACD-43D3-82C8-6CF19E3C0BEA}" type="pres">
      <dgm:prSet presAssocID="{E54DAACC-3536-4669-B3B8-8BD6A54189F3}" presName="sibTrans" presStyleLbl="sibTrans2D1" presStyleIdx="1" presStyleCnt="6"/>
      <dgm:spPr/>
    </dgm:pt>
    <dgm:pt modelId="{A212C721-D241-419A-910A-387E75A74F60}" type="pres">
      <dgm:prSet presAssocID="{38D28E1F-D29E-40C3-B8D5-0251A845CC17}" presName="node" presStyleLbl="node1" presStyleIdx="2" presStyleCnt="6" custScaleX="117444">
        <dgm:presLayoutVars>
          <dgm:bulletEnabled val="1"/>
        </dgm:presLayoutVars>
      </dgm:prSet>
      <dgm:spPr/>
    </dgm:pt>
    <dgm:pt modelId="{B34DEA9F-8E64-40B9-B296-D91B8388138E}" type="pres">
      <dgm:prSet presAssocID="{38D28E1F-D29E-40C3-B8D5-0251A845CC17}" presName="dummy" presStyleCnt="0"/>
      <dgm:spPr/>
    </dgm:pt>
    <dgm:pt modelId="{F4E4B541-6C30-4431-8900-2ADDFC9D114F}" type="pres">
      <dgm:prSet presAssocID="{A1E82B25-2240-471D-B93B-21D0C8AD9090}" presName="sibTrans" presStyleLbl="sibTrans2D1" presStyleIdx="2" presStyleCnt="6"/>
      <dgm:spPr/>
    </dgm:pt>
    <dgm:pt modelId="{0A5DFD39-75C7-40BE-814A-2095BBAE0CFD}" type="pres">
      <dgm:prSet presAssocID="{B3735EB4-27CA-4235-926B-7CEF1CF04F41}" presName="node" presStyleLbl="node1" presStyleIdx="3" presStyleCnt="6">
        <dgm:presLayoutVars>
          <dgm:bulletEnabled val="1"/>
        </dgm:presLayoutVars>
      </dgm:prSet>
      <dgm:spPr/>
    </dgm:pt>
    <dgm:pt modelId="{51C3B870-964B-47EB-94F6-AF8A62A6654A}" type="pres">
      <dgm:prSet presAssocID="{B3735EB4-27CA-4235-926B-7CEF1CF04F41}" presName="dummy" presStyleCnt="0"/>
      <dgm:spPr/>
    </dgm:pt>
    <dgm:pt modelId="{6311C214-A36C-437E-9814-347380A96D6F}" type="pres">
      <dgm:prSet presAssocID="{8EA04E3E-1B32-47B4-90E1-3651E471B601}" presName="sibTrans" presStyleLbl="sibTrans2D1" presStyleIdx="3" presStyleCnt="6"/>
      <dgm:spPr/>
    </dgm:pt>
    <dgm:pt modelId="{6EFAE0C2-65D1-417E-BF8D-576872974B9D}" type="pres">
      <dgm:prSet presAssocID="{3CE8AE4D-D735-445D-8D4D-2A6BA65F0B22}" presName="node" presStyleLbl="node1" presStyleIdx="4" presStyleCnt="6">
        <dgm:presLayoutVars>
          <dgm:bulletEnabled val="1"/>
        </dgm:presLayoutVars>
      </dgm:prSet>
      <dgm:spPr/>
    </dgm:pt>
    <dgm:pt modelId="{6211A6B7-5982-4A0D-B0A8-488E0E065E1F}" type="pres">
      <dgm:prSet presAssocID="{3CE8AE4D-D735-445D-8D4D-2A6BA65F0B22}" presName="dummy" presStyleCnt="0"/>
      <dgm:spPr/>
    </dgm:pt>
    <dgm:pt modelId="{D4613DA2-BD06-43C4-AFAF-512862718756}" type="pres">
      <dgm:prSet presAssocID="{CF24F28B-B373-498B-AAB4-22FB4ECB579B}" presName="sibTrans" presStyleLbl="sibTrans2D1" presStyleIdx="4" presStyleCnt="6"/>
      <dgm:spPr/>
    </dgm:pt>
    <dgm:pt modelId="{308F73DA-AA3D-47DF-853D-B09D74F8FD76}" type="pres">
      <dgm:prSet presAssocID="{6CF122C7-AC14-4A40-9B0F-873B598459CD}" presName="node" presStyleLbl="node1" presStyleIdx="5" presStyleCnt="6">
        <dgm:presLayoutVars>
          <dgm:bulletEnabled val="1"/>
        </dgm:presLayoutVars>
      </dgm:prSet>
      <dgm:spPr/>
    </dgm:pt>
    <dgm:pt modelId="{28E6EDA5-1D4C-4D00-8851-88E1888D7782}" type="pres">
      <dgm:prSet presAssocID="{6CF122C7-AC14-4A40-9B0F-873B598459CD}" presName="dummy" presStyleCnt="0"/>
      <dgm:spPr/>
    </dgm:pt>
    <dgm:pt modelId="{EB92ED2C-8E43-47E7-A0C7-105488428E89}" type="pres">
      <dgm:prSet presAssocID="{0BB2FE86-54AF-4211-AF8D-20CA9E474DC3}" presName="sibTrans" presStyleLbl="sibTrans2D1" presStyleIdx="5" presStyleCnt="6"/>
      <dgm:spPr/>
    </dgm:pt>
  </dgm:ptLst>
  <dgm:cxnLst>
    <dgm:cxn modelId="{BC6ED808-C391-47F7-9B79-0F4FA02BB0DF}" srcId="{AC9753D4-B4F4-46A1-A14B-94F7A24002B0}" destId="{3CE8AE4D-D735-445D-8D4D-2A6BA65F0B22}" srcOrd="4" destOrd="0" parTransId="{C580E8DA-B688-498F-B842-CFB128BC3FEA}" sibTransId="{CF24F28B-B373-498B-AAB4-22FB4ECB579B}"/>
    <dgm:cxn modelId="{32AC5210-8616-4E47-854E-E3FF394D8161}" type="presOf" srcId="{2FC257A7-DEDD-42AB-99ED-74BC9AFC3325}" destId="{8D903B9C-1EA3-409A-8DB9-0DEEA684E553}" srcOrd="0" destOrd="0" presId="urn:microsoft.com/office/officeart/2005/8/layout/radial6"/>
    <dgm:cxn modelId="{74918C16-C3BE-40AD-93C2-FCE33EA2D396}" srcId="{AC9753D4-B4F4-46A1-A14B-94F7A24002B0}" destId="{F96123A7-49A3-45F9-8126-9EFD91D953BB}" srcOrd="0" destOrd="0" parTransId="{288DED37-B0FE-4EB3-BD9E-2109689C979D}" sibTransId="{2FC257A7-DEDD-42AB-99ED-74BC9AFC3325}"/>
    <dgm:cxn modelId="{71A09E3E-9252-40B0-A3F5-0705D6DFDBCC}" type="presOf" srcId="{6CF122C7-AC14-4A40-9B0F-873B598459CD}" destId="{308F73DA-AA3D-47DF-853D-B09D74F8FD76}" srcOrd="0" destOrd="0" presId="urn:microsoft.com/office/officeart/2005/8/layout/radial6"/>
    <dgm:cxn modelId="{1B9F8E41-9184-44F7-99DB-DEA6DFCFFA65}" type="presOf" srcId="{3CE8AE4D-D735-445D-8D4D-2A6BA65F0B22}" destId="{6EFAE0C2-65D1-417E-BF8D-576872974B9D}" srcOrd="0" destOrd="0" presId="urn:microsoft.com/office/officeart/2005/8/layout/radial6"/>
    <dgm:cxn modelId="{5477B544-B20F-40EE-AD56-831383CC0B67}" srcId="{AC9753D4-B4F4-46A1-A14B-94F7A24002B0}" destId="{38D28E1F-D29E-40C3-B8D5-0251A845CC17}" srcOrd="2" destOrd="0" parTransId="{343756FE-5290-4BD3-8650-EA34465ADCB3}" sibTransId="{A1E82B25-2240-471D-B93B-21D0C8AD9090}"/>
    <dgm:cxn modelId="{412D1647-A737-448B-822C-9F1F270F1C00}" srcId="{AC9753D4-B4F4-46A1-A14B-94F7A24002B0}" destId="{65CDE011-3951-45BE-A24D-CFD87CD4AC9B}" srcOrd="1" destOrd="0" parTransId="{5A16FAD3-BAC0-4403-834E-36A086C18FE6}" sibTransId="{E54DAACC-3536-4669-B3B8-8BD6A54189F3}"/>
    <dgm:cxn modelId="{AADF9848-D270-4F8F-B688-1DC80294222B}" type="presOf" srcId="{558BD844-247B-413E-AB1C-27B0881F56AD}" destId="{C7AC9EB2-20D0-4683-8E2D-C8DEE1CAF69E}" srcOrd="0" destOrd="0" presId="urn:microsoft.com/office/officeart/2005/8/layout/radial6"/>
    <dgm:cxn modelId="{97F09B49-876D-4C1F-8FBA-0455382A8ED3}" type="presOf" srcId="{0BB2FE86-54AF-4211-AF8D-20CA9E474DC3}" destId="{EB92ED2C-8E43-47E7-A0C7-105488428E89}" srcOrd="0" destOrd="0" presId="urn:microsoft.com/office/officeart/2005/8/layout/radial6"/>
    <dgm:cxn modelId="{A238B54E-A87E-427C-8E03-DC1837DC936E}" type="presOf" srcId="{F96123A7-49A3-45F9-8126-9EFD91D953BB}" destId="{BD56F47A-E8B1-40C2-A144-36DEE9965D14}" srcOrd="0" destOrd="0" presId="urn:microsoft.com/office/officeart/2005/8/layout/radial6"/>
    <dgm:cxn modelId="{9C856951-C1F7-400F-8544-A31EF1286A8A}" srcId="{AC9753D4-B4F4-46A1-A14B-94F7A24002B0}" destId="{B3735EB4-27CA-4235-926B-7CEF1CF04F41}" srcOrd="3" destOrd="0" parTransId="{1B1DAC62-551F-4D4A-8263-951BB80FCB2F}" sibTransId="{8EA04E3E-1B32-47B4-90E1-3651E471B601}"/>
    <dgm:cxn modelId="{EF41827F-F43D-4ACE-A8B6-B00DF626DF95}" srcId="{558BD844-247B-413E-AB1C-27B0881F56AD}" destId="{AC9753D4-B4F4-46A1-A14B-94F7A24002B0}" srcOrd="0" destOrd="0" parTransId="{BE97F2F8-B000-4FAA-A39C-5302D9668C2A}" sibTransId="{286A2A65-C6AD-43CA-B438-D06D48F80FE1}"/>
    <dgm:cxn modelId="{A711368B-36C0-4A04-A4B4-8B3A1710D0F8}" type="presOf" srcId="{E54DAACC-3536-4669-B3B8-8BD6A54189F3}" destId="{FCCCAF06-5ACD-43D3-82C8-6CF19E3C0BEA}" srcOrd="0" destOrd="0" presId="urn:microsoft.com/office/officeart/2005/8/layout/radial6"/>
    <dgm:cxn modelId="{C122928E-9408-485D-9CFF-F5C4A04F6434}" type="presOf" srcId="{B3735EB4-27CA-4235-926B-7CEF1CF04F41}" destId="{0A5DFD39-75C7-40BE-814A-2095BBAE0CFD}" srcOrd="0" destOrd="0" presId="urn:microsoft.com/office/officeart/2005/8/layout/radial6"/>
    <dgm:cxn modelId="{3E74E495-3E68-4557-82A8-366D0ABE463C}" type="presOf" srcId="{38D28E1F-D29E-40C3-B8D5-0251A845CC17}" destId="{A212C721-D241-419A-910A-387E75A74F60}" srcOrd="0" destOrd="0" presId="urn:microsoft.com/office/officeart/2005/8/layout/radial6"/>
    <dgm:cxn modelId="{893F96A6-4A4C-4087-8CC7-0E5B4147FE13}" type="presOf" srcId="{A1E82B25-2240-471D-B93B-21D0C8AD9090}" destId="{F4E4B541-6C30-4431-8900-2ADDFC9D114F}" srcOrd="0" destOrd="0" presId="urn:microsoft.com/office/officeart/2005/8/layout/radial6"/>
    <dgm:cxn modelId="{05DE91AA-1337-467C-9D7F-9D05122C1928}" type="presOf" srcId="{CF24F28B-B373-498B-AAB4-22FB4ECB579B}" destId="{D4613DA2-BD06-43C4-AFAF-512862718756}" srcOrd="0" destOrd="0" presId="urn:microsoft.com/office/officeart/2005/8/layout/radial6"/>
    <dgm:cxn modelId="{D68B30BC-F388-4DEE-A4B2-D49CDC32BDF0}" type="presOf" srcId="{8EA04E3E-1B32-47B4-90E1-3651E471B601}" destId="{6311C214-A36C-437E-9814-347380A96D6F}" srcOrd="0" destOrd="0" presId="urn:microsoft.com/office/officeart/2005/8/layout/radial6"/>
    <dgm:cxn modelId="{56D0C2CA-88E9-4563-A497-5FA237DCE839}" type="presOf" srcId="{AC9753D4-B4F4-46A1-A14B-94F7A24002B0}" destId="{A3945C99-1DCF-4A39-9556-E2F9B6C1ABC4}" srcOrd="0" destOrd="0" presId="urn:microsoft.com/office/officeart/2005/8/layout/radial6"/>
    <dgm:cxn modelId="{F168E0CC-437E-4C6E-AECB-B5ECAAF95D83}" srcId="{AC9753D4-B4F4-46A1-A14B-94F7A24002B0}" destId="{6CF122C7-AC14-4A40-9B0F-873B598459CD}" srcOrd="5" destOrd="0" parTransId="{9812A258-86A2-4DC4-8EC4-16B2904A7BB1}" sibTransId="{0BB2FE86-54AF-4211-AF8D-20CA9E474DC3}"/>
    <dgm:cxn modelId="{56993CD4-5CE3-48C2-BA35-2D60B79C6220}" type="presOf" srcId="{65CDE011-3951-45BE-A24D-CFD87CD4AC9B}" destId="{184FC4FB-D519-4589-913A-B330562E4169}" srcOrd="0" destOrd="0" presId="urn:microsoft.com/office/officeart/2005/8/layout/radial6"/>
    <dgm:cxn modelId="{09CDA457-46A0-4C16-8C2A-4B17E7904FF9}" type="presParOf" srcId="{C7AC9EB2-20D0-4683-8E2D-C8DEE1CAF69E}" destId="{A3945C99-1DCF-4A39-9556-E2F9B6C1ABC4}" srcOrd="0" destOrd="0" presId="urn:microsoft.com/office/officeart/2005/8/layout/radial6"/>
    <dgm:cxn modelId="{C5A4DDAA-76CD-4EB4-88C2-F88A676A54D4}" type="presParOf" srcId="{C7AC9EB2-20D0-4683-8E2D-C8DEE1CAF69E}" destId="{BD56F47A-E8B1-40C2-A144-36DEE9965D14}" srcOrd="1" destOrd="0" presId="urn:microsoft.com/office/officeart/2005/8/layout/radial6"/>
    <dgm:cxn modelId="{C299D567-36FB-453B-B4C7-F1A74EA37150}" type="presParOf" srcId="{C7AC9EB2-20D0-4683-8E2D-C8DEE1CAF69E}" destId="{7D21E4D3-AE16-4D63-AFD1-1F340604B7FA}" srcOrd="2" destOrd="0" presId="urn:microsoft.com/office/officeart/2005/8/layout/radial6"/>
    <dgm:cxn modelId="{797E70FF-FFA2-4ADD-AA02-71213B5B197F}" type="presParOf" srcId="{C7AC9EB2-20D0-4683-8E2D-C8DEE1CAF69E}" destId="{8D903B9C-1EA3-409A-8DB9-0DEEA684E553}" srcOrd="3" destOrd="0" presId="urn:microsoft.com/office/officeart/2005/8/layout/radial6"/>
    <dgm:cxn modelId="{494B0867-203C-4F19-AAC9-53AE424EC414}" type="presParOf" srcId="{C7AC9EB2-20D0-4683-8E2D-C8DEE1CAF69E}" destId="{184FC4FB-D519-4589-913A-B330562E4169}" srcOrd="4" destOrd="0" presId="urn:microsoft.com/office/officeart/2005/8/layout/radial6"/>
    <dgm:cxn modelId="{8CD43DDF-AEAC-4721-9E4F-85E95C7CFCBC}" type="presParOf" srcId="{C7AC9EB2-20D0-4683-8E2D-C8DEE1CAF69E}" destId="{D72799AA-AB69-492E-ABF5-E1A46DECDAFA}" srcOrd="5" destOrd="0" presId="urn:microsoft.com/office/officeart/2005/8/layout/radial6"/>
    <dgm:cxn modelId="{C775E385-2E9A-4F4B-B0BB-B846AF834E93}" type="presParOf" srcId="{C7AC9EB2-20D0-4683-8E2D-C8DEE1CAF69E}" destId="{FCCCAF06-5ACD-43D3-82C8-6CF19E3C0BEA}" srcOrd="6" destOrd="0" presId="urn:microsoft.com/office/officeart/2005/8/layout/radial6"/>
    <dgm:cxn modelId="{7A3AAF7D-B432-4873-9423-65220654B0CD}" type="presParOf" srcId="{C7AC9EB2-20D0-4683-8E2D-C8DEE1CAF69E}" destId="{A212C721-D241-419A-910A-387E75A74F60}" srcOrd="7" destOrd="0" presId="urn:microsoft.com/office/officeart/2005/8/layout/radial6"/>
    <dgm:cxn modelId="{7369B4F1-EFF3-4232-AEBF-4A7F723382D9}" type="presParOf" srcId="{C7AC9EB2-20D0-4683-8E2D-C8DEE1CAF69E}" destId="{B34DEA9F-8E64-40B9-B296-D91B8388138E}" srcOrd="8" destOrd="0" presId="urn:microsoft.com/office/officeart/2005/8/layout/radial6"/>
    <dgm:cxn modelId="{91CFDB1E-D10F-4B94-871A-87772DA665A2}" type="presParOf" srcId="{C7AC9EB2-20D0-4683-8E2D-C8DEE1CAF69E}" destId="{F4E4B541-6C30-4431-8900-2ADDFC9D114F}" srcOrd="9" destOrd="0" presId="urn:microsoft.com/office/officeart/2005/8/layout/radial6"/>
    <dgm:cxn modelId="{11D22AA9-0811-4C5F-BAE0-9AB642320522}" type="presParOf" srcId="{C7AC9EB2-20D0-4683-8E2D-C8DEE1CAF69E}" destId="{0A5DFD39-75C7-40BE-814A-2095BBAE0CFD}" srcOrd="10" destOrd="0" presId="urn:microsoft.com/office/officeart/2005/8/layout/radial6"/>
    <dgm:cxn modelId="{C3A68001-C9FA-4A7A-B96D-BF71B5CDA41F}" type="presParOf" srcId="{C7AC9EB2-20D0-4683-8E2D-C8DEE1CAF69E}" destId="{51C3B870-964B-47EB-94F6-AF8A62A6654A}" srcOrd="11" destOrd="0" presId="urn:microsoft.com/office/officeart/2005/8/layout/radial6"/>
    <dgm:cxn modelId="{4BD4543E-C03E-49A2-B476-6C9591BFC114}" type="presParOf" srcId="{C7AC9EB2-20D0-4683-8E2D-C8DEE1CAF69E}" destId="{6311C214-A36C-437E-9814-347380A96D6F}" srcOrd="12" destOrd="0" presId="urn:microsoft.com/office/officeart/2005/8/layout/radial6"/>
    <dgm:cxn modelId="{77F18689-CB69-4DC1-8248-4C8FB8A533BD}" type="presParOf" srcId="{C7AC9EB2-20D0-4683-8E2D-C8DEE1CAF69E}" destId="{6EFAE0C2-65D1-417E-BF8D-576872974B9D}" srcOrd="13" destOrd="0" presId="urn:microsoft.com/office/officeart/2005/8/layout/radial6"/>
    <dgm:cxn modelId="{E622BF8A-D611-4860-946E-32B6EDEEE3B3}" type="presParOf" srcId="{C7AC9EB2-20D0-4683-8E2D-C8DEE1CAF69E}" destId="{6211A6B7-5982-4A0D-B0A8-488E0E065E1F}" srcOrd="14" destOrd="0" presId="urn:microsoft.com/office/officeart/2005/8/layout/radial6"/>
    <dgm:cxn modelId="{D2F0A472-DB36-4281-983A-FD4FAEF2FA62}" type="presParOf" srcId="{C7AC9EB2-20D0-4683-8E2D-C8DEE1CAF69E}" destId="{D4613DA2-BD06-43C4-AFAF-512862718756}" srcOrd="15" destOrd="0" presId="urn:microsoft.com/office/officeart/2005/8/layout/radial6"/>
    <dgm:cxn modelId="{6996D8AF-93AE-4DFE-ADDE-A6735B2105DD}" type="presParOf" srcId="{C7AC9EB2-20D0-4683-8E2D-C8DEE1CAF69E}" destId="{308F73DA-AA3D-47DF-853D-B09D74F8FD76}" srcOrd="16" destOrd="0" presId="urn:microsoft.com/office/officeart/2005/8/layout/radial6"/>
    <dgm:cxn modelId="{3A574F13-F47E-4B90-BD57-087016BF3DEC}" type="presParOf" srcId="{C7AC9EB2-20D0-4683-8E2D-C8DEE1CAF69E}" destId="{28E6EDA5-1D4C-4D00-8851-88E1888D7782}" srcOrd="17" destOrd="0" presId="urn:microsoft.com/office/officeart/2005/8/layout/radial6"/>
    <dgm:cxn modelId="{1CEDC6F6-B6A5-445D-952E-D8CFC6193988}" type="presParOf" srcId="{C7AC9EB2-20D0-4683-8E2D-C8DEE1CAF69E}" destId="{EB92ED2C-8E43-47E7-A0C7-105488428E8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2ED2C-8E43-47E7-A0C7-105488428E89}">
      <dsp:nvSpPr>
        <dsp:cNvPr id="0" name=""/>
        <dsp:cNvSpPr/>
      </dsp:nvSpPr>
      <dsp:spPr>
        <a:xfrm>
          <a:off x="969699" y="720354"/>
          <a:ext cx="4931849" cy="4931849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613DA2-BD06-43C4-AFAF-512862718756}">
      <dsp:nvSpPr>
        <dsp:cNvPr id="0" name=""/>
        <dsp:cNvSpPr/>
      </dsp:nvSpPr>
      <dsp:spPr>
        <a:xfrm>
          <a:off x="969699" y="720354"/>
          <a:ext cx="4931849" cy="4931849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11C214-A36C-437E-9814-347380A96D6F}">
      <dsp:nvSpPr>
        <dsp:cNvPr id="0" name=""/>
        <dsp:cNvSpPr/>
      </dsp:nvSpPr>
      <dsp:spPr>
        <a:xfrm>
          <a:off x="969699" y="720354"/>
          <a:ext cx="4931849" cy="4931849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E4B541-6C30-4431-8900-2ADDFC9D114F}">
      <dsp:nvSpPr>
        <dsp:cNvPr id="0" name=""/>
        <dsp:cNvSpPr/>
      </dsp:nvSpPr>
      <dsp:spPr>
        <a:xfrm>
          <a:off x="969699" y="720354"/>
          <a:ext cx="4931849" cy="4931849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CCAF06-5ACD-43D3-82C8-6CF19E3C0BEA}">
      <dsp:nvSpPr>
        <dsp:cNvPr id="0" name=""/>
        <dsp:cNvSpPr/>
      </dsp:nvSpPr>
      <dsp:spPr>
        <a:xfrm>
          <a:off x="969699" y="720354"/>
          <a:ext cx="4931849" cy="4931849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903B9C-1EA3-409A-8DB9-0DEEA684E553}">
      <dsp:nvSpPr>
        <dsp:cNvPr id="0" name=""/>
        <dsp:cNvSpPr/>
      </dsp:nvSpPr>
      <dsp:spPr>
        <a:xfrm>
          <a:off x="969699" y="720354"/>
          <a:ext cx="4931849" cy="4931849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945C99-1DCF-4A39-9556-E2F9B6C1ABC4}">
      <dsp:nvSpPr>
        <dsp:cNvPr id="0" name=""/>
        <dsp:cNvSpPr/>
      </dsp:nvSpPr>
      <dsp:spPr>
        <a:xfrm>
          <a:off x="2328902" y="2079557"/>
          <a:ext cx="2213443" cy="2213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Breast RT</a:t>
          </a:r>
        </a:p>
      </dsp:txBody>
      <dsp:txXfrm>
        <a:off x="2653053" y="2403708"/>
        <a:ext cx="1565141" cy="1565141"/>
      </dsp:txXfrm>
    </dsp:sp>
    <dsp:sp modelId="{BD56F47A-E8B1-40C2-A144-36DEE9965D14}">
      <dsp:nvSpPr>
        <dsp:cNvPr id="0" name=""/>
        <dsp:cNvSpPr/>
      </dsp:nvSpPr>
      <dsp:spPr>
        <a:xfrm>
          <a:off x="2660918" y="1428"/>
          <a:ext cx="1549410" cy="15494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Breast Cosmesis</a:t>
          </a:r>
        </a:p>
      </dsp:txBody>
      <dsp:txXfrm>
        <a:off x="2887824" y="228334"/>
        <a:ext cx="1095598" cy="1095598"/>
      </dsp:txXfrm>
    </dsp:sp>
    <dsp:sp modelId="{184FC4FB-D519-4589-913A-B330562E4169}">
      <dsp:nvSpPr>
        <dsp:cNvPr id="0" name=""/>
        <dsp:cNvSpPr/>
      </dsp:nvSpPr>
      <dsp:spPr>
        <a:xfrm>
          <a:off x="4748166" y="1206501"/>
          <a:ext cx="1549410" cy="15494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Pulmonary Fibrosis</a:t>
          </a:r>
        </a:p>
      </dsp:txBody>
      <dsp:txXfrm>
        <a:off x="4975072" y="1433407"/>
        <a:ext cx="1095598" cy="1095598"/>
      </dsp:txXfrm>
    </dsp:sp>
    <dsp:sp modelId="{A212C721-D241-419A-910A-387E75A74F60}">
      <dsp:nvSpPr>
        <dsp:cNvPr id="0" name=""/>
        <dsp:cNvSpPr/>
      </dsp:nvSpPr>
      <dsp:spPr>
        <a:xfrm>
          <a:off x="4613026" y="3616647"/>
          <a:ext cx="1819689" cy="15494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Cardiovascular disease</a:t>
          </a:r>
        </a:p>
      </dsp:txBody>
      <dsp:txXfrm>
        <a:off x="4879513" y="3843553"/>
        <a:ext cx="1286715" cy="1095598"/>
      </dsp:txXfrm>
    </dsp:sp>
    <dsp:sp modelId="{0A5DFD39-75C7-40BE-814A-2095BBAE0CFD}">
      <dsp:nvSpPr>
        <dsp:cNvPr id="0" name=""/>
        <dsp:cNvSpPr/>
      </dsp:nvSpPr>
      <dsp:spPr>
        <a:xfrm>
          <a:off x="2660918" y="4821720"/>
          <a:ext cx="1549410" cy="15494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Psychosocial Impact</a:t>
          </a:r>
        </a:p>
      </dsp:txBody>
      <dsp:txXfrm>
        <a:off x="2887824" y="5048626"/>
        <a:ext cx="1095598" cy="1095598"/>
      </dsp:txXfrm>
    </dsp:sp>
    <dsp:sp modelId="{6EFAE0C2-65D1-417E-BF8D-576872974B9D}">
      <dsp:nvSpPr>
        <dsp:cNvPr id="0" name=""/>
        <dsp:cNvSpPr/>
      </dsp:nvSpPr>
      <dsp:spPr>
        <a:xfrm>
          <a:off x="573671" y="3616647"/>
          <a:ext cx="1549410" cy="15494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Secondary cancer</a:t>
          </a:r>
        </a:p>
      </dsp:txBody>
      <dsp:txXfrm>
        <a:off x="800577" y="3843553"/>
        <a:ext cx="1095598" cy="1095598"/>
      </dsp:txXfrm>
    </dsp:sp>
    <dsp:sp modelId="{308F73DA-AA3D-47DF-853D-B09D74F8FD76}">
      <dsp:nvSpPr>
        <dsp:cNvPr id="0" name=""/>
        <dsp:cNvSpPr/>
      </dsp:nvSpPr>
      <dsp:spPr>
        <a:xfrm>
          <a:off x="573671" y="1206501"/>
          <a:ext cx="1549410" cy="15494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Musculo-skeletal </a:t>
          </a:r>
        </a:p>
      </dsp:txBody>
      <dsp:txXfrm>
        <a:off x="800577" y="1433407"/>
        <a:ext cx="1095598" cy="1095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E349C-0FCC-4479-93DE-9BF5AAF5713B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943FE-773F-4984-8CC7-8E6A68E4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1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0402B-B653-11B7-A028-A13CE847A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1CA951-0A71-09ED-407C-631CD8C40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DA3DDB-92F3-EB19-A9A6-D66807384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Descalation</a:t>
            </a:r>
            <a:r>
              <a:rPr lang="en-US" dirty="0"/>
              <a:t> of treatment modalities for less extensive resections of breast + regional nodes </a:t>
            </a:r>
          </a:p>
          <a:p>
            <a:r>
              <a:rPr lang="en-US" dirty="0"/>
              <a:t>Less intensified systemic therapy, gene expression profiling for possible chemo omission </a:t>
            </a:r>
          </a:p>
          <a:p>
            <a:endParaRPr lang="en-US" dirty="0"/>
          </a:p>
          <a:p>
            <a:r>
              <a:rPr lang="en-US" dirty="0"/>
              <a:t>Radiation therapy improves survival in both early and locally advanced breast cancer </a:t>
            </a:r>
          </a:p>
          <a:p>
            <a:r>
              <a:rPr lang="en-US" dirty="0"/>
              <a:t>In both BCS and PMRT</a:t>
            </a:r>
          </a:p>
          <a:p>
            <a:r>
              <a:rPr lang="en-US" dirty="0"/>
              <a:t>Resulted in better survival in BCS + RT vs. Mastectomy irrespective of PMRT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the sake of lecture time my focus will be about adj radiation only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60836-1DE8-EB5B-0B99-F76D98591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A9BD6-A2FF-4D8D-A977-42DA796F5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39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SIB 48/15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943FE-773F-4984-8CC7-8E6A68E47E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1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AF479-9D84-6B9E-6D41-A895209D4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C5D1B2-F76B-B017-115C-DB8829670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56C1D0-D606-0C18-B15E-1AD31BA51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Giving the difference of low AB ratio between primary disease and OAR. The use of </a:t>
            </a:r>
            <a:r>
              <a:rPr lang="en-US" dirty="0" err="1"/>
              <a:t>Hypofx</a:t>
            </a:r>
            <a:r>
              <a:rPr lang="en-US" dirty="0"/>
              <a:t> would widen the gap between tumor control and NTD probability resulting in higher therapeutic index</a:t>
            </a:r>
            <a:endParaRPr lang="en-US" sz="1800" b="0" i="0" u="none" strike="noStrike" baseline="0" dirty="0">
              <a:latin typeface="AdvPSA05F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3E21F-00A5-5428-AB84-403632AF78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A9BD6-A2FF-4D8D-A977-42DA796F5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0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0F1-98B6-4687-93B9-93124AE57438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0B74-A3CB-4129-A347-180A8E06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2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0F1-98B6-4687-93B9-93124AE57438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0B74-A3CB-4129-A347-180A8E06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3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0F1-98B6-4687-93B9-93124AE57438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0B74-A3CB-4129-A347-180A8E06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8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Title Placeholder 1"/>
          <p:cNvSpPr>
            <a:spLocks noGrp="1"/>
          </p:cNvSpPr>
          <p:nvPr>
            <p:ph type="ctrTitle"/>
          </p:nvPr>
        </p:nvSpPr>
        <p:spPr>
          <a:xfrm>
            <a:off x="484721" y="1686122"/>
            <a:ext cx="11011767" cy="1784351"/>
          </a:xfrm>
        </p:spPr>
        <p:txBody>
          <a:bodyPr anchor="b"/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66596" name="Text Placeholder 2"/>
          <p:cNvSpPr>
            <a:spLocks noGrp="1"/>
          </p:cNvSpPr>
          <p:nvPr>
            <p:ph type="subTitle" idx="1"/>
          </p:nvPr>
        </p:nvSpPr>
        <p:spPr>
          <a:xfrm>
            <a:off x="484721" y="3628137"/>
            <a:ext cx="11019967" cy="828675"/>
          </a:xfrm>
        </p:spPr>
        <p:txBody>
          <a:bodyPr/>
          <a:lstStyle>
            <a:lvl1pPr marL="0" indent="0">
              <a:spcBef>
                <a:spcPct val="0"/>
              </a:spcBef>
              <a:buFont typeface="Arial" pitchFamily="34" charset="0"/>
              <a:buNone/>
              <a:defRPr sz="3200" b="1" i="1">
                <a:solidFill>
                  <a:schemeClr val="tx1"/>
                </a:solidFill>
                <a:latin typeface="Minion" pitchFamily="18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pic>
        <p:nvPicPr>
          <p:cNvPr id="2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2508" y="402721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45011"/>
      </p:ext>
    </p:extLst>
  </p:cSld>
  <p:clrMapOvr>
    <a:masterClrMapping/>
  </p:clrMapOvr>
  <p:transition/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nc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609379" indent="0">
              <a:buNone/>
              <a:defRPr sz="2400"/>
            </a:lvl2pPr>
            <a:lvl3pPr marL="1218780" indent="0">
              <a:buNone/>
              <a:defRPr sz="2133"/>
            </a:lvl3pPr>
            <a:lvl4pPr marL="1828165" indent="0">
              <a:buNone/>
              <a:defRPr sz="1867"/>
            </a:lvl4pPr>
            <a:lvl5pPr marL="2437558" indent="0">
              <a:buNone/>
              <a:defRPr sz="1867"/>
            </a:lvl5pPr>
            <a:lvl6pPr marL="3046936" indent="0">
              <a:buNone/>
              <a:defRPr sz="1867"/>
            </a:lvl6pPr>
            <a:lvl7pPr marL="3656315" indent="0">
              <a:buNone/>
              <a:defRPr sz="1867"/>
            </a:lvl7pPr>
            <a:lvl8pPr marL="4265707" indent="0">
              <a:buNone/>
              <a:defRPr sz="1867"/>
            </a:lvl8pPr>
            <a:lvl9pPr marL="4875093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9579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Oncology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4720" y="5985952"/>
            <a:ext cx="7620953" cy="753161"/>
          </a:xfrm>
        </p:spPr>
        <p:txBody>
          <a:bodyPr wrap="none"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12854" y="5985952"/>
            <a:ext cx="3392853" cy="753161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049F9A-404E-4501-89D1-0B45DD1A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64B8B8-8EF0-4357-9F31-16335C443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6000" y="1447200"/>
            <a:ext cx="11136313" cy="4554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00585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nc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49F9A-404E-4501-89D1-0B45DD1A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64B8B8-8EF0-4357-9F31-16335C443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6000" y="1447200"/>
            <a:ext cx="11136313" cy="4554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84080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Oncology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4720" y="5985952"/>
            <a:ext cx="7620953" cy="753161"/>
          </a:xfrm>
        </p:spPr>
        <p:txBody>
          <a:bodyPr wrap="none"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12854" y="5985952"/>
            <a:ext cx="3392853" cy="753161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9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FF30A-9268-4BBD-A45D-7E5DF98A4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2846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e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A09A5C6-EA08-4D33-B9F2-0DBF242BE5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970" y="6696486"/>
            <a:ext cx="899285" cy="104644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dirty="0"/>
              <a:t>Click to add footnote</a:t>
            </a:r>
            <a:endParaRPr lang="en-GB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F3B2549D-465D-4402-BFFF-D8AF267FED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00" y="389213"/>
            <a:ext cx="10263841" cy="425629"/>
          </a:xfrm>
          <a:prstGeom prst="rect">
            <a:avLst/>
          </a:prstGeom>
          <a:noFill/>
          <a:ln>
            <a:noFill/>
          </a:ln>
        </p:spPr>
        <p:txBody>
          <a:bodyPr lIns="72000" tIns="36000" rIns="72000" bIns="36000" anchor="t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389616" marR="0" indent="-8616" algn="l" rtl="0">
              <a:spcBef>
                <a:spcPts val="0"/>
              </a:spcBef>
              <a:spcAft>
                <a:spcPts val="0"/>
              </a:spcAft>
              <a:defRPr/>
            </a:lvl6pPr>
            <a:lvl7pPr marL="779232" marR="0" indent="-4532" algn="l" rtl="0">
              <a:spcBef>
                <a:spcPts val="0"/>
              </a:spcBef>
              <a:spcAft>
                <a:spcPts val="0"/>
              </a:spcAft>
              <a:defRPr/>
            </a:lvl7pPr>
            <a:lvl8pPr marL="1168849" marR="0" indent="-449" algn="l" rtl="0">
              <a:spcBef>
                <a:spcPts val="0"/>
              </a:spcBef>
              <a:spcAft>
                <a:spcPts val="0"/>
              </a:spcAft>
              <a:defRPr/>
            </a:lvl8pPr>
            <a:lvl9pPr marL="1558464" marR="0" indent="-9063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32125"/>
      </p:ext>
    </p:extLst>
  </p:cSld>
  <p:clrMapOvr>
    <a:masterClrMapping/>
  </p:clrMapOvr>
  <p:transition advClick="0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96A2-EEC5-4741-994D-6EA3BF2F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746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Onc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67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4720" y="5985952"/>
            <a:ext cx="7620953" cy="753161"/>
          </a:xfrm>
        </p:spPr>
        <p:txBody>
          <a:bodyPr wrap="none" lIns="0" tIns="0" rIns="0" b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12854" y="5985952"/>
            <a:ext cx="3392853" cy="753161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28829423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0F1-98B6-4687-93B9-93124AE57438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0B74-A3CB-4129-A347-180A8E06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21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82AC649-DDFB-4B58-815A-4D39E1428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865" y="6286500"/>
            <a:ext cx="7921625" cy="3175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15464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03E243-BBD2-3C99-6D0C-6ED8414E5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018EA7-E142-2801-89C8-634A6FAFC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389356-B807-12F6-B1E9-5E773DA4DE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77610-338F-4237-A614-AFCC35175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209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A1BEF6-2E56-320C-AAB6-CC3ABE241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627863-42BD-2011-CCEB-F21FA1972F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256975-8471-0519-4DCA-275EDF634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1D75B-1190-482F-BFE9-3456B6353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699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272EF1-3059-60FD-150E-8DFE9454C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48AD7D-9A08-3EC3-B2BA-4B0D503D5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72F1A7-5EFB-9E09-F52F-429E95DAC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533E1-F9E6-4718-B494-FB1472BC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232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023B1-9213-8E3E-D5FB-18ABEF3CB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D00718-3A83-DABC-1D5D-05CD0F272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B4553-21E5-C33E-C01B-D0FB4069D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43EBF-5125-4C17-8CFD-68189DA7A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573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50B001-31AC-F402-77CD-25B3C7DA2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DFAF51-2833-0208-E97D-39FB84E8F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40410-7CAA-6EDC-CBCD-83AF7FDB6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4E1F8-167B-47A8-B273-41651953C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176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1A79C9-1BEA-BD7D-D652-D5BE25C1B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A005A9-20D7-7F79-8D45-C5C0C581D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EA6230-2CFA-54C1-5877-E2A034F50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5156D-F6CE-45D8-BA83-1637FEE4A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322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C9802A-E67D-68BA-50BE-21FCF24F3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D50E93-31AF-EC4E-E24C-463CB0EFC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57E2F8-B3B0-3490-DC86-41A9A316C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8A722-F93B-45AA-B802-271501529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839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76247B-B2BC-F13B-76B3-74607585F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28982-EDE0-2066-7DC0-6816222B3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5D1158-9161-F3D9-BEBE-E89744AE2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80357-BC07-4628-91BE-34F5C0BA6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208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393FCB-0405-54FB-6E9D-BF7E938BD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6FC507-7DF3-C38D-412C-4077810DF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4C1E5A-ACA9-B334-319F-24E41E15E4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4B5F0-67D0-4F9C-BB78-D84C34587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13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0F1-98B6-4687-93B9-93124AE57438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0B74-A3CB-4129-A347-180A8E06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22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69591B-16AD-F192-915F-7E48CEA0A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FD028-9C26-546A-D68A-55179DA64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70834B-BC91-850E-BABF-E436EFA19C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02A26-4BB1-410A-B3CB-37D85E518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674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9DE52D-BA91-6E71-3F83-AA96FD370C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00B7EE-DFBA-BCED-6589-CB901A7CCA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B8561C-AC55-E551-4381-C9CC337BB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B3368-BA30-4EB1-BDA9-CC7E21440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40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5AE0D20-52C4-48A2-89D4-172F2B1999E4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ectangle 55">
            <a:extLst>
              <a:ext uri="{FF2B5EF4-FFF2-40B4-BE49-F238E27FC236}">
                <a16:creationId xmlns:a16="http://schemas.microsoft.com/office/drawing/2014/main" id="{BF36614D-B8F2-481E-A87C-8DAC5BE930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515A54-8674-49F7-B1B4-23E0F7F8AB6D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E0BAE1-3D36-4D10-A7AD-BD8590621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32" y="5361711"/>
            <a:ext cx="2307155" cy="12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81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23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4DEA507-47F0-47F5-8FDD-F2A67A5FC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0"/>
          <a:stretch/>
        </p:blipFill>
        <p:spPr>
          <a:xfrm>
            <a:off x="9034667" y="5560297"/>
            <a:ext cx="3157333" cy="1029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1E1C1F-8052-4D46-95F6-4763DA532C1B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482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75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64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29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193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F15D22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192E0BE1-26BC-407D-B1CF-75415D998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0"/>
          <a:stretch/>
        </p:blipFill>
        <p:spPr>
          <a:xfrm>
            <a:off x="9034667" y="5560297"/>
            <a:ext cx="3157333" cy="10294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86DC48-4FA6-4EE5-809A-311FCAB745D3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99828E-9944-45B0-9FE6-AFE44FC8F08F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27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0F1-98B6-4687-93B9-93124AE57438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0B74-A3CB-4129-A347-180A8E06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1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0F1-98B6-4687-93B9-93124AE57438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0B74-A3CB-4129-A347-180A8E06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0F1-98B6-4687-93B9-93124AE57438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0B74-A3CB-4129-A347-180A8E06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0F1-98B6-4687-93B9-93124AE57438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0B74-A3CB-4129-A347-180A8E06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1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0F1-98B6-4687-93B9-93124AE57438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0B74-A3CB-4129-A347-180A8E06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7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0F1-98B6-4687-93B9-93124AE57438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60B74-A3CB-4129-A347-180A8E06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B0F1-98B6-4687-93B9-93124AE57438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60B74-A3CB-4129-A347-180A8E06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3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Title Placeholder 1"/>
          <p:cNvSpPr>
            <a:spLocks noGrp="1"/>
          </p:cNvSpPr>
          <p:nvPr>
            <p:ph type="title"/>
          </p:nvPr>
        </p:nvSpPr>
        <p:spPr bwMode="auto">
          <a:xfrm>
            <a:off x="469900" y="128597"/>
            <a:ext cx="9498189" cy="105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55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4741" y="1447800"/>
            <a:ext cx="11120967" cy="45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2" descr="X:\Studio_Main\PRESENTATIONS\04 Logos\Roche\Roche 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2508" y="402721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4831072" y="7730"/>
            <a:ext cx="2576223" cy="1642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GB" sz="1067" i="0" dirty="0">
                <a:latin typeface="Imago" pitchFamily="2" charset="0"/>
              </a:rPr>
              <a:t>Advisory</a:t>
            </a:r>
            <a:r>
              <a:rPr lang="en-GB" sz="1067" i="0" baseline="0" dirty="0">
                <a:latin typeface="Imago" pitchFamily="2" charset="0"/>
              </a:rPr>
              <a:t> board pre-reads</a:t>
            </a:r>
            <a:endParaRPr lang="en-GB" sz="1067" i="0" dirty="0">
              <a:latin typeface="Imago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 rot="16200000">
            <a:off x="11265765" y="3256918"/>
            <a:ext cx="1544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29" sz="1100" dirty="0"/>
              <a:t>EG/HER2/1912/0006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8010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</p:sldLayoutIdLst>
  <p:transition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Imago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5pPr>
      <a:lvl6pPr marL="60937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6pPr>
      <a:lvl7pPr marL="12187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7pPr>
      <a:lvl8pPr marL="182816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8pPr>
      <a:lvl9pPr marL="243755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9pPr>
    </p:titleStyle>
    <p:bodyStyle>
      <a:lvl1pPr marL="287891" indent="-287891" algn="l" rtl="0" eaLnBrk="1" fontAlgn="base" hangingPunct="1">
        <a:spcBef>
          <a:spcPts val="12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Imago" pitchFamily="2" charset="0"/>
          <a:ea typeface="+mn-ea"/>
          <a:cs typeface="+mn-cs"/>
        </a:defRPr>
      </a:lvl1pPr>
      <a:lvl2pPr marL="835802" indent="-361838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200">
          <a:solidFill>
            <a:schemeClr val="tx1"/>
          </a:solidFill>
          <a:latin typeface="Imago" pitchFamily="2" charset="0"/>
        </a:defRPr>
      </a:lvl2pPr>
      <a:lvl3pPr marL="1201847" indent="-36607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Imago" pitchFamily="2" charset="0"/>
        </a:defRPr>
      </a:lvl3pPr>
      <a:lvl4pPr marL="1686397" indent="-376636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800">
          <a:solidFill>
            <a:schemeClr val="tx1"/>
          </a:solidFill>
          <a:latin typeface="Imago" pitchFamily="2" charset="0"/>
        </a:defRPr>
      </a:lvl4pPr>
      <a:lvl5pPr marL="2154011" indent="-359718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1800">
          <a:solidFill>
            <a:schemeClr val="tx1"/>
          </a:solidFill>
          <a:latin typeface="Imago" pitchFamily="2" charset="0"/>
        </a:defRPr>
      </a:lvl5pPr>
      <a:lvl6pPr marL="2763414" indent="-465499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6pPr>
      <a:lvl7pPr marL="3372790" indent="-465499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7pPr>
      <a:lvl8pPr marL="3982167" indent="-465499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8pPr>
      <a:lvl9pPr marL="4591561" indent="-465499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9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0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58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36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15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07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093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06">
          <p15:clr>
            <a:srgbClr val="F26B43"/>
          </p15:clr>
        </p15:guide>
        <p15:guide id="2" pos="296">
          <p15:clr>
            <a:srgbClr val="F26B43"/>
          </p15:clr>
        </p15:guide>
        <p15:guide id="3" pos="7315">
          <p15:clr>
            <a:srgbClr val="F26B43"/>
          </p15:clr>
        </p15:guide>
        <p15:guide id="4" orient="horz" pos="755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377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D583909-1A56-7656-C5CA-C0A56EF62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8393737-4470-3DDA-4A7F-120848B7D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145C56-D995-D2CA-A05F-ACB29C979D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FAC309-4D86-9DE5-6FCA-62C89AB81D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F62842D-4155-BBAA-9982-1A7209D210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5860563-32CE-46E1-8695-A27BC2450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91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3480E7-968A-48C7-8C6C-4C950E843AED}"/>
              </a:ext>
            </a:extLst>
          </p:cNvPr>
          <p:cNvCxnSpPr/>
          <p:nvPr userDrawn="1"/>
        </p:nvCxnSpPr>
        <p:spPr>
          <a:xfrm>
            <a:off x="1" y="674353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836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819E6543-3AAC-4BC7-839A-8BD256D08B35}"/>
              </a:ext>
            </a:extLst>
          </p:cNvPr>
          <p:cNvSpPr txBox="1">
            <a:spLocks/>
          </p:cNvSpPr>
          <p:nvPr/>
        </p:nvSpPr>
        <p:spPr bwMode="auto">
          <a:xfrm>
            <a:off x="2640012" y="4957304"/>
            <a:ext cx="6911975" cy="113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Mohamad KADRI, MD.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 Oncology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9DB2DE-8D29-4597-9FFF-DBF8B364F17F}"/>
              </a:ext>
            </a:extLst>
          </p:cNvPr>
          <p:cNvSpPr txBox="1">
            <a:spLocks/>
          </p:cNvSpPr>
          <p:nvPr/>
        </p:nvSpPr>
        <p:spPr>
          <a:xfrm>
            <a:off x="603098" y="2263691"/>
            <a:ext cx="10985801" cy="2475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pPr lvl="0" defTabSz="412750" eaLnBrk="1" fontAlgn="auto" hangingPunct="1">
              <a:spcAft>
                <a:spcPts val="0"/>
              </a:spcAft>
              <a:buClr>
                <a:srgbClr val="FAB635"/>
              </a:buClr>
              <a:defRPr/>
            </a:pPr>
            <a:r>
              <a:rPr lang="en-US" sz="4000" dirty="0">
                <a:solidFill>
                  <a:srgbClr val="002060"/>
                </a:solidFill>
              </a:rPr>
              <a:t>FAST-Forward Trial</a:t>
            </a:r>
          </a:p>
          <a:p>
            <a:r>
              <a:rPr lang="en-US" sz="4000" dirty="0">
                <a:solidFill>
                  <a:srgbClr val="002060"/>
                </a:solidFill>
              </a:rPr>
              <a:t>Hypofractionated Breast Radiotherapy for 1 vs 3 weeks: 10-year Updates</a:t>
            </a:r>
          </a:p>
          <a:p>
            <a:r>
              <a:rPr lang="en-US" sz="4000" dirty="0">
                <a:solidFill>
                  <a:srgbClr val="002060"/>
                </a:solidFill>
              </a:rPr>
              <a:t> from 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/>
              <a:cs typeface="Arial" panose="020B0604020202020204" pitchFamily="34" charset="0"/>
              <a:sym typeface="Gotha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6DDFD-0C69-EBEA-A8E4-D3AFBA3F1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65" y="4143969"/>
            <a:ext cx="2247499" cy="813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2FC3CF-DDA5-B329-B782-BEE33E03D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58" y="288603"/>
            <a:ext cx="1589106" cy="1372941"/>
          </a:xfrm>
          <a:prstGeom prst="rect">
            <a:avLst/>
          </a:prstGeom>
          <a:effectLst>
            <a:outerShdw blurRad="50800" dist="38100" dir="24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4" name="Picture 2" descr="C:\Users\DigitalNet\Desktop\M\المستجدات في اورام وأمراض الدم\الربطه.gif">
            <a:extLst>
              <a:ext uri="{FF2B5EF4-FFF2-40B4-BE49-F238E27FC236}">
                <a16:creationId xmlns:a16="http://schemas.microsoft.com/office/drawing/2014/main" id="{CED20D6D-F3DE-59F2-EA8B-D55C2C78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8899" y="288603"/>
            <a:ext cx="1620000" cy="103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0890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9A4FF-D369-EB8D-6B9D-6103ABDC8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E0CA15-D981-A30C-5B76-D049E838C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376237"/>
            <a:ext cx="12144375" cy="6105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A67D37-F939-0417-5E77-8A3331D0AD72}"/>
              </a:ext>
            </a:extLst>
          </p:cNvPr>
          <p:cNvSpPr txBox="1"/>
          <p:nvPr/>
        </p:nvSpPr>
        <p:spPr>
          <a:xfrm>
            <a:off x="206718" y="6402149"/>
            <a:ext cx="481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Brunt et al., The Lancet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00CB4-198A-BB06-6D5C-209E5A193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806" y="0"/>
            <a:ext cx="159119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1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691C3-FEF3-3F8B-ACCE-069BE79F6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E1DC1-16A6-D62A-497B-52A0657B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222" y="1249680"/>
            <a:ext cx="7686675" cy="5295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A195E-4A1E-73D0-1892-28B7AEFF053D}"/>
              </a:ext>
            </a:extLst>
          </p:cNvPr>
          <p:cNvSpPr txBox="1"/>
          <p:nvPr/>
        </p:nvSpPr>
        <p:spPr>
          <a:xfrm>
            <a:off x="413603" y="312420"/>
            <a:ext cx="101142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Patient-reported arm or hand swelling up to 5 years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C79525-CE27-8D47-4BFA-9DFCD85CE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806" y="0"/>
            <a:ext cx="159119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9DC58-E440-4AEA-344D-E8FFCAF5F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88F54-5532-03BD-4254-F5B3BBC7D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1" y="3299617"/>
            <a:ext cx="11082147" cy="1281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67C7CE-573B-2F08-1EA9-D439DA59CBEE}"/>
              </a:ext>
            </a:extLst>
          </p:cNvPr>
          <p:cNvSpPr txBox="1"/>
          <p:nvPr/>
        </p:nvSpPr>
        <p:spPr>
          <a:xfrm>
            <a:off x="363981" y="275529"/>
            <a:ext cx="101142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Patient-reported arm or hand swelling up to 5 years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A42F9B-0576-BB2C-5C8D-D69D9C77E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44" y="2150208"/>
            <a:ext cx="10934510" cy="7673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DA21C-1261-7290-A516-195F2B21BABB}"/>
              </a:ext>
            </a:extLst>
          </p:cNvPr>
          <p:cNvSpPr txBox="1"/>
          <p:nvPr/>
        </p:nvSpPr>
        <p:spPr>
          <a:xfrm>
            <a:off x="363981" y="630547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2750">
              <a:buClr>
                <a:srgbClr val="FAB635"/>
              </a:buClr>
              <a:defRPr/>
            </a:pPr>
            <a:r>
              <a:rPr lang="en-US" sz="1200" i="1" dirty="0"/>
              <a:t>FAST-Forward Trial - Brunt et al., The Lancet </a:t>
            </a:r>
          </a:p>
        </p:txBody>
      </p:sp>
    </p:spTree>
    <p:extLst>
      <p:ext uri="{BB962C8B-B14F-4D97-AF65-F5344CB8AC3E}">
        <p14:creationId xmlns:p14="http://schemas.microsoft.com/office/powerpoint/2010/main" val="263682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AA23E-AEDF-97F7-456C-8AAA778E8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C35A4-A63B-7A05-598C-EB427BB0A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357187"/>
            <a:ext cx="12087225" cy="6143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AF6FD9-BEF7-D53E-253A-5DFD9F086BA7}"/>
              </a:ext>
            </a:extLst>
          </p:cNvPr>
          <p:cNvSpPr txBox="1"/>
          <p:nvPr/>
        </p:nvSpPr>
        <p:spPr>
          <a:xfrm>
            <a:off x="206718" y="6402149"/>
            <a:ext cx="481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Brunt et al., The Lancet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7FB62-24C3-D335-66BD-9E4BCAD5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806" y="0"/>
            <a:ext cx="159119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1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74F1E-79C6-9536-76D4-1A37A694A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AD2E-568E-3795-C4A6-98778679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CD31F-B018-1F5C-2FC5-AF9EE1097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4"/>
            <a:ext cx="12192000" cy="6840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1EE36-530B-E70B-1ABE-9AEB473E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806" y="0"/>
            <a:ext cx="159119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6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FFD18-0240-BE61-196A-BBB321B50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C7F2-5DF9-2189-5044-B9919AFB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AA384-0C11-FE79-4B57-A290B8AA9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66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B00EE7-45F9-1CD0-B436-497585F9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806" y="0"/>
            <a:ext cx="159119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67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F9541-8BEF-C16B-FFF4-3DF817CE2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5381-F78A-26CE-9683-5CC5D4A4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F4574-F57B-7401-D1DA-9EE693F5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284"/>
            <a:ext cx="12192000" cy="7046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5D384-6B8A-955B-8EA6-1A6AFF3B9C81}"/>
              </a:ext>
            </a:extLst>
          </p:cNvPr>
          <p:cNvSpPr txBox="1"/>
          <p:nvPr/>
        </p:nvSpPr>
        <p:spPr>
          <a:xfrm>
            <a:off x="343787" y="6308209"/>
            <a:ext cx="11674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111827"/>
                </a:solidFill>
                <a:effectLst/>
                <a:latin typeface="Inter Tight"/>
              </a:rPr>
              <a:t>No significant differences in other late adverse effects:</a:t>
            </a:r>
            <a:r>
              <a:rPr lang="en-US" dirty="0">
                <a:solidFill>
                  <a:srgbClr val="020617"/>
                </a:solidFill>
                <a:latin typeface="Inter Tight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Inter Tight"/>
              </a:rPr>
              <a:t>Rib fractures</a:t>
            </a:r>
            <a:r>
              <a:rPr lang="en-US" dirty="0">
                <a:solidFill>
                  <a:srgbClr val="000000"/>
                </a:solidFill>
                <a:latin typeface="Inter Tight"/>
              </a:rPr>
              <a:t>, </a:t>
            </a:r>
            <a:r>
              <a:rPr lang="en-US" b="0" i="0" dirty="0">
                <a:solidFill>
                  <a:srgbClr val="000000"/>
                </a:solidFill>
                <a:effectLst/>
                <a:latin typeface="Inter Tight"/>
              </a:rPr>
              <a:t>Symptomatic lung fibrosis</a:t>
            </a:r>
            <a:r>
              <a:rPr lang="en-US" dirty="0">
                <a:solidFill>
                  <a:srgbClr val="000000"/>
                </a:solidFill>
                <a:latin typeface="Inter Tight"/>
              </a:rPr>
              <a:t>, and </a:t>
            </a:r>
            <a:r>
              <a:rPr lang="en-US" b="0" i="0" dirty="0">
                <a:solidFill>
                  <a:srgbClr val="000000"/>
                </a:solidFill>
                <a:effectLst/>
                <a:latin typeface="Inter Tight"/>
              </a:rPr>
              <a:t>Cardiac ischemia.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4AA54-B53A-0014-99D9-E60AC5E3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806" y="-214045"/>
            <a:ext cx="159119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3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591E-5FC8-9B97-38FA-340D3F106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findings from the 10-year results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1E421-9974-C44C-822C-D98FD409DED7}"/>
              </a:ext>
            </a:extLst>
          </p:cNvPr>
          <p:cNvSpPr txBox="1"/>
          <p:nvPr/>
        </p:nvSpPr>
        <p:spPr>
          <a:xfrm>
            <a:off x="616689" y="1229800"/>
            <a:ext cx="10781414" cy="554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Oncologic efficacy:</a:t>
            </a:r>
            <a:r>
              <a:rPr lang="en-US" sz="2400" dirty="0"/>
              <a:t> The 1-week, 26 Gy in 5 fractions schedule is non-inferior to the 3-week, 40 Gy in 15 fractions schedule in terms of preventing local recurrence.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Local recurrence:</a:t>
            </a:r>
            <a:r>
              <a:rPr lang="en-US" sz="2400" dirty="0"/>
              <a:t> The rate of in-breast tumor recurrence was low and similar across all schedules: 40 Gy (3.6%), and 26 Gy (2%).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Survival:</a:t>
            </a:r>
            <a:r>
              <a:rPr lang="en-US" sz="2400" dirty="0"/>
              <a:t> Overall survival and breast cancer-specific survival were comparable across arms.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Normal tissue effects: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26 Gy vs. 40 Gy:</a:t>
            </a:r>
            <a:r>
              <a:rPr lang="en-US" sz="2400" dirty="0"/>
              <a:t> Late effects such as firmness, shrinkage, and induration were similar between these two groups.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Patient-reported outcomes:</a:t>
            </a:r>
            <a:r>
              <a:rPr lang="en-US" sz="2400" dirty="0"/>
              <a:t> Patient-reported symptoms, appearance, and swelling were similar between the 26 Gy and 40 Gy groups.</a:t>
            </a:r>
          </a:p>
          <a:p>
            <a:endParaRPr lang="en-US" sz="2400" dirty="0"/>
          </a:p>
          <a:p>
            <a:pPr marL="342900" indent="-342900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Nodal radiotherapy:</a:t>
            </a:r>
            <a:r>
              <a:rPr lang="en-US" sz="2400" dirty="0"/>
              <a:t> Promising results for hypofractionated nodal irradiation are emerging, but </a:t>
            </a:r>
            <a:r>
              <a:rPr lang="en-US" sz="2400" b="1" dirty="0"/>
              <a:t>more time is needed to confirm its status as a standard therapy</a:t>
            </a:r>
            <a:r>
              <a:rPr lang="en-US" sz="2400" dirty="0"/>
              <a:t>. 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BE359-AECE-E46B-3F86-647DACF25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806" y="0"/>
            <a:ext cx="159119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65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639A-2082-C534-F739-0AA2C9A4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Limitations 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35918-A1FB-9058-8190-C454DBE38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558"/>
            <a:ext cx="10515600" cy="46884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Exclusion of patients with T4 and/or N2‑3 disease.</a:t>
            </a:r>
          </a:p>
          <a:p>
            <a:endParaRPr lang="en-US" dirty="0"/>
          </a:p>
          <a:p>
            <a:r>
              <a:rPr lang="en-US" dirty="0"/>
              <a:t>Most patients were  more than 49 years old. (Median age was 61 </a:t>
            </a:r>
            <a:r>
              <a:rPr lang="en-US" dirty="0" err="1"/>
              <a:t>ys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majority presented with early-stage disease, HR–positive/HER2-negative tumors (81%), while approximately 10% had HER2-positive and 9% TNBC tumors.</a:t>
            </a:r>
          </a:p>
          <a:p>
            <a:endParaRPr lang="en-US" dirty="0"/>
          </a:p>
          <a:p>
            <a:r>
              <a:rPr lang="en-US" dirty="0"/>
              <a:t> Due to the low event rate, the trial was not sufficiently powered to evaluate recurrence rates within subgroups.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7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CE49-A2C7-7F99-6376-A6041B70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61" y="246911"/>
            <a:ext cx="10515600" cy="86825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Take Home Massage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512C-0B77-4960-4F57-6EC5FC4D7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559"/>
            <a:ext cx="10515600" cy="4401879"/>
          </a:xfrm>
        </p:spPr>
        <p:txBody>
          <a:bodyPr>
            <a:normAutofit/>
          </a:bodyPr>
          <a:lstStyle/>
          <a:p>
            <a:r>
              <a:rPr lang="en-US" dirty="0"/>
              <a:t>Ultrahypofractionation with 26 Gy in 5 fractions should be considered in pts at a </a:t>
            </a:r>
            <a:r>
              <a:rPr lang="en-US" b="1" dirty="0"/>
              <a:t>low risk of recurrence with</a:t>
            </a:r>
            <a:r>
              <a:rPr lang="en-US" dirty="0"/>
              <a:t> special consideration of</a:t>
            </a:r>
          </a:p>
          <a:p>
            <a:pPr lvl="1"/>
            <a:r>
              <a:rPr lang="en-US" dirty="0"/>
              <a:t>Elderly and/or frail patients who are not suited to radiotherapy omission;</a:t>
            </a:r>
          </a:p>
          <a:p>
            <a:pPr lvl="1"/>
            <a:r>
              <a:rPr lang="en-US" dirty="0"/>
              <a:t>Logistical reasons (e.g., long journey, pandemics, capacity limitations);</a:t>
            </a:r>
          </a:p>
          <a:p>
            <a:pPr lvl="1"/>
            <a:r>
              <a:rPr lang="en-US" dirty="0"/>
              <a:t>Individual patient preferences, personal reasons, and life circumstances.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Ultrahypofractionation </a:t>
            </a:r>
            <a:r>
              <a:rPr lang="en-US" b="1" u="sng" dirty="0"/>
              <a:t>should not </a:t>
            </a:r>
            <a:r>
              <a:rPr lang="en-US" dirty="0"/>
              <a:t>be applied to patients with an indication for regional nodal irradiation (until publication of the efficacy outcomes of the FAST-Forward nodal sub-study), or to patients with breast reconstruction after mastectomy.</a:t>
            </a:r>
          </a:p>
        </p:txBody>
      </p:sp>
    </p:spTree>
    <p:extLst>
      <p:ext uri="{BB962C8B-B14F-4D97-AF65-F5344CB8AC3E}">
        <p14:creationId xmlns:p14="http://schemas.microsoft.com/office/powerpoint/2010/main" val="247591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A7B4-0F8C-775A-72B4-375B1F3D2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967F-65A1-007D-C24C-3EA9F5DA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Introduction 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3EDB3-BE34-3E2E-C8B2-40F96F4E5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6304004" cy="2927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Radiotherapy plays an important role in the treatment of breast cancer</a:t>
            </a:r>
          </a:p>
          <a:p>
            <a:endParaRPr lang="en-US" dirty="0"/>
          </a:p>
          <a:p>
            <a:r>
              <a:rPr lang="en-US" dirty="0"/>
              <a:t>Modern radiation techniques in terms of positioning, planning and image guidance added higher survival and improved short- and long-term toxicity </a:t>
            </a:r>
          </a:p>
        </p:txBody>
      </p:sp>
      <p:pic>
        <p:nvPicPr>
          <p:cNvPr id="4" name="Picture 2" descr="New breast cancer treatment helps cut risk to patient's heart | Health |  scnow.com">
            <a:extLst>
              <a:ext uri="{FF2B5EF4-FFF2-40B4-BE49-F238E27FC236}">
                <a16:creationId xmlns:a16="http://schemas.microsoft.com/office/drawing/2014/main" id="{527C66D6-F26D-C433-ECCE-A6364D34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85" y="4212270"/>
            <a:ext cx="4124211" cy="22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5F539-66A7-F5FF-BB56-5AB2F7FC9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345" y="365126"/>
            <a:ext cx="4598513" cy="34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77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7B28A-C4B7-6010-430B-61A06B530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DF52410-50E1-A7C1-2E1D-813BC28024E1}"/>
              </a:ext>
            </a:extLst>
          </p:cNvPr>
          <p:cNvSpPr txBox="1">
            <a:spLocks/>
          </p:cNvSpPr>
          <p:nvPr/>
        </p:nvSpPr>
        <p:spPr bwMode="auto">
          <a:xfrm>
            <a:off x="2640004" y="4017502"/>
            <a:ext cx="691197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4C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Mohamad KADRI, MD.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4C9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4C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 Oncology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004C99">
                    <a:lumMod val="75000"/>
                  </a:srgbClr>
                </a:solidFill>
                <a:latin typeface="Arial"/>
              </a:rPr>
              <a:t>mkadri73@hotmail.com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4C9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041BA9-9E96-7AF3-EDEA-2A93DBC09DDB}"/>
              </a:ext>
            </a:extLst>
          </p:cNvPr>
          <p:cNvSpPr txBox="1">
            <a:spLocks/>
          </p:cNvSpPr>
          <p:nvPr/>
        </p:nvSpPr>
        <p:spPr>
          <a:xfrm>
            <a:off x="1775956" y="1920075"/>
            <a:ext cx="8640087" cy="1840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635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66C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Gotham"/>
              </a:rPr>
              <a:t>THANK YOU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66C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/>
              <a:cs typeface="Arial" panose="020B0604020202020204" pitchFamily="34" charset="0"/>
              <a:sym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2659234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CD4CA-DE66-41F1-AC24-622B268FD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2FA9-7895-7F5D-70DA-2C75E806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Invasive breast carcinoma - 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BCC6A-0AFA-BD6A-0E86-13876386F606}"/>
              </a:ext>
            </a:extLst>
          </p:cNvPr>
          <p:cNvSpPr txBox="1"/>
          <p:nvPr/>
        </p:nvSpPr>
        <p:spPr>
          <a:xfrm>
            <a:off x="1490205" y="5413100"/>
            <a:ext cx="92115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i="1" dirty="0">
                <a:solidFill>
                  <a:srgbClr val="003399"/>
                </a:solidFill>
                <a:latin typeface="Arial"/>
              </a:rPr>
              <a:t>Rodin et al,. “Standard” Fractionation for Breast Cancer is No Longer Standard. IJROBP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A46A7-A2EA-1DE3-16BF-31910E0E5BA9}"/>
              </a:ext>
            </a:extLst>
          </p:cNvPr>
          <p:cNvSpPr txBox="1"/>
          <p:nvPr/>
        </p:nvSpPr>
        <p:spPr>
          <a:xfrm>
            <a:off x="723014" y="1575958"/>
            <a:ext cx="1133430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rgbClr val="020617"/>
                </a:solidFill>
                <a:effectLst/>
              </a:rPr>
              <a:t>For decades, the standard regimen was 50 Gy in 25 fractions over 5 weeks. This changed after the UK START trials, which demonstrated that 40 Gy in 15 fractions over 3 weeks was equally effective with fewer side effects.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20617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12121"/>
                </a:solidFill>
              </a:rPr>
              <a:t>Patients with invasive disease who require adjuvant RT should receive irradiation using hypofractionated 40 - 42.5 Gy in 15-16 fractions over 3 weeks +/- boost.</a:t>
            </a:r>
          </a:p>
          <a:p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8DD40-A900-9B87-5142-20CA363B0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806" y="0"/>
            <a:ext cx="159119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DEBB9-6558-C910-41C4-FC7D8227E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315A-F4D2-AB6B-C437-6248A66A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Breast RT, Is less more?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3495D5-D212-9FA9-11A5-5B6D703CDF4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482391" y="360949"/>
          <a:ext cx="7006388" cy="6372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1FB1C3-E03D-C5B7-4944-75EEB55CE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0759" y="1885783"/>
            <a:ext cx="5181600" cy="4351339"/>
          </a:xfrm>
        </p:spPr>
        <p:txBody>
          <a:bodyPr>
            <a:normAutofit/>
          </a:bodyPr>
          <a:lstStyle/>
          <a:p>
            <a:r>
              <a:rPr lang="en-US" dirty="0"/>
              <a:t>With 10 years OS &gt; 80% more focus to improve quality of life for surviving patients </a:t>
            </a:r>
          </a:p>
          <a:p>
            <a:r>
              <a:rPr lang="en-US" dirty="0"/>
              <a:t>Less extensive resections of breast + regional nodes </a:t>
            </a:r>
          </a:p>
          <a:p>
            <a:r>
              <a:rPr lang="en-US" dirty="0"/>
              <a:t>Less intensified systemic therapy, gene expression profiling for possible chemo omission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8767E-97DE-BA3D-3BAB-AD9FF8AB62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806" y="0"/>
            <a:ext cx="159119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timeline of a timeline&#10;&#10;AI-generated content may be incorrect.">
            <a:extLst>
              <a:ext uri="{FF2B5EF4-FFF2-40B4-BE49-F238E27FC236}">
                <a16:creationId xmlns:a16="http://schemas.microsoft.com/office/drawing/2014/main" id="{D4D99D3E-F100-BD26-D5A3-7195D3D5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7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3B378-E1E7-BA48-4C8C-A14B03A7D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C53B-2D0F-A214-7B3A-91D01025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Hypofractionation (less dose, less fractions)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68BE2-4F28-CF8A-A511-CC7369F6A158}"/>
              </a:ext>
            </a:extLst>
          </p:cNvPr>
          <p:cNvSpPr txBox="1"/>
          <p:nvPr/>
        </p:nvSpPr>
        <p:spPr>
          <a:xfrm>
            <a:off x="921239" y="5253612"/>
            <a:ext cx="9211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1400" i="1" dirty="0">
                <a:solidFill>
                  <a:srgbClr val="003399"/>
                </a:solidFill>
                <a:latin typeface="Arial"/>
              </a:rPr>
              <a:t>Rodin et al,. “Standard” Fractionation for Breast Cancer is No Longer Standard. IJROBP 2021</a:t>
            </a:r>
          </a:p>
        </p:txBody>
      </p:sp>
      <p:pic>
        <p:nvPicPr>
          <p:cNvPr id="5122" name="Picture 2" descr="Treatment of Breast and Prostate Cancer by Hypofractionated Radiotherapy:  Potential Risks and Benefits - Clinical Oncology">
            <a:extLst>
              <a:ext uri="{FF2B5EF4-FFF2-40B4-BE49-F238E27FC236}">
                <a16:creationId xmlns:a16="http://schemas.microsoft.com/office/drawing/2014/main" id="{E8F6E922-6967-817D-348D-CE10BE2C3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9" y="1887070"/>
            <a:ext cx="3925447" cy="271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6090724-D6C3-C270-1369-8E0656FFB7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2877" y="1887070"/>
          <a:ext cx="8019600" cy="2416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195240" imgH="1866960" progId="Paint.Picture">
                  <p:embed/>
                </p:oleObj>
              </mc:Choice>
              <mc:Fallback>
                <p:oleObj name="Bitmap Image" r:id="rId4" imgW="6195240" imgH="1866960" progId="Paint.Pictur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C858D53-8D2D-40B4-9688-36CA16351D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2877" y="1887070"/>
                        <a:ext cx="8019600" cy="2416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62D6074-842A-D352-F818-963D131BB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806" y="0"/>
            <a:ext cx="159119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792014-904B-903A-2F49-EBB1F7B7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0"/>
            <a:ext cx="12049125" cy="6048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474423-B0C5-FA55-4055-0348CFB9137C}"/>
              </a:ext>
            </a:extLst>
          </p:cNvPr>
          <p:cNvSpPr txBox="1"/>
          <p:nvPr/>
        </p:nvSpPr>
        <p:spPr>
          <a:xfrm>
            <a:off x="71437" y="6048375"/>
            <a:ext cx="11007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The 27 Gy/5Fr group closed early due to three-year main trial normal tissue effects suggesting 26 Gy/5Fr would be optimal</a:t>
            </a:r>
          </a:p>
          <a:p>
            <a:r>
              <a:rPr lang="en-US" sz="1200" dirty="0"/>
              <a:t>Boosts were delivered sequentially at doses of 10 Gy/5Fr or 16 Gy/8Fr - Simultaneous integrated boosts were not permitted.</a:t>
            </a:r>
          </a:p>
          <a:p>
            <a:r>
              <a:rPr lang="en-US" sz="1200" dirty="0"/>
              <a:t>IBTR= ipsilateral breast </a:t>
            </a:r>
            <a:r>
              <a:rPr lang="en-US" sz="1200" dirty="0" err="1"/>
              <a:t>tumour</a:t>
            </a:r>
            <a:r>
              <a:rPr lang="en-US" sz="1200" dirty="0"/>
              <a:t> relapse – NTEs = Normal tissue effects were assessed by clinicians, patients, and from photographs.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1DB776-26A4-430C-145A-81DCE185F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806" y="0"/>
            <a:ext cx="159119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8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A3C72-1AE7-831D-EC2B-7014C335A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A40A-C01C-EE97-0DAF-3C882507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14AAF-3F9C-D663-5D01-3DE6A31A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3B7186-5246-EF1B-DCA9-0314425EF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806" y="0"/>
            <a:ext cx="1591194" cy="5791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73AABB-AC56-D566-2B12-D6E5608C4B26}"/>
              </a:ext>
            </a:extLst>
          </p:cNvPr>
          <p:cNvSpPr txBox="1"/>
          <p:nvPr/>
        </p:nvSpPr>
        <p:spPr>
          <a:xfrm>
            <a:off x="7283302" y="4168262"/>
            <a:ext cx="42982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Between April 2016 and October 2018, 469 patients were recruited into the FAST-Forward : 182 in 40 Gy/15Fr, 183 in 26 Gy/5Fr and 104 in 27 Gy/5Fr , 309 patients were </a:t>
            </a:r>
            <a:r>
              <a:rPr lang="en-US" sz="1000" b="1" dirty="0" err="1"/>
              <a:t>randomised</a:t>
            </a:r>
            <a:r>
              <a:rPr lang="en-US" sz="1000" b="1" dirty="0"/>
              <a:t> prior to the closure of the 27 Gy/5Fr group in December 2017; The 27 Gy/5Fr group closed early due to three-year main trial normal tissue effects suggesting 26 Gy/5Fr would be optimal</a:t>
            </a:r>
          </a:p>
        </p:txBody>
      </p:sp>
    </p:spTree>
    <p:extLst>
      <p:ext uri="{BB962C8B-B14F-4D97-AF65-F5344CB8AC3E}">
        <p14:creationId xmlns:p14="http://schemas.microsoft.com/office/powerpoint/2010/main" val="241593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BEC65-0443-DD49-15B8-397408B7C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C2A6A-EB1A-4536-470B-2CFE678AAD31}"/>
              </a:ext>
            </a:extLst>
          </p:cNvPr>
          <p:cNvSpPr txBox="1"/>
          <p:nvPr/>
        </p:nvSpPr>
        <p:spPr>
          <a:xfrm>
            <a:off x="499730" y="245952"/>
            <a:ext cx="97420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Ultrahypofractionation Considerations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8BF410-BA27-2120-E8BD-8BEB98BBE4BC}"/>
              </a:ext>
            </a:extLst>
          </p:cNvPr>
          <p:cNvSpPr txBox="1"/>
          <p:nvPr/>
        </p:nvSpPr>
        <p:spPr>
          <a:xfrm>
            <a:off x="499730" y="1015393"/>
            <a:ext cx="545450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The whole breast CTV, including the soft tissues from 5 mm below the skin surface to the deep fascia, Post-mastectomy chest wall CTV encompassed post-surgical skin flaps and underlying soft tissues to the deep fascia; both excluded underlying muscle and rib cage.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Atlas-based radiotherapy planning, including quality assurance.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The PTV margins were 5–10 mm as appropriate.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87713-55F6-715A-0326-4A470697131D}"/>
              </a:ext>
            </a:extLst>
          </p:cNvPr>
          <p:cNvSpPr txBox="1"/>
          <p:nvPr/>
        </p:nvSpPr>
        <p:spPr>
          <a:xfrm>
            <a:off x="7083018" y="997565"/>
            <a:ext cx="460925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Beam energies for treatment were 6 MV or 10 MV, but a mixture of energies—</a:t>
            </a:r>
            <a:r>
              <a:rPr lang="en-US" sz="2200" dirty="0" err="1"/>
              <a:t>eg</a:t>
            </a:r>
            <a:r>
              <a:rPr lang="en-US" sz="2200" dirty="0"/>
              <a:t>, 6 MV and 10–15 MV—was allowed for larger patients.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Ipsilateral lung V8 Gy &lt;15%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 Heart V1.5 Gy &lt;30% and V7 Gy &lt;5%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The max. dose to 0.1 cm3 the brachial plexus should not exceed 105% of the prescribed dose.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 Breast PTV105% &lt;5%, PTV107% &lt;2%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err="1"/>
              <a:t>Dmax</a:t>
            </a:r>
            <a:r>
              <a:rPr lang="en-US" sz="2200" dirty="0"/>
              <a:t> &lt;110%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LN V107% ≤ 2% of LN PTV DVH.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AAC97-B96C-BB34-78D3-0BFD09B59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806" y="0"/>
            <a:ext cx="159119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23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che with Icons">
  <a:themeElements>
    <a:clrScheme name="Roch Updated 2012">
      <a:dk1>
        <a:srgbClr val="000000"/>
      </a:dk1>
      <a:lt1>
        <a:srgbClr val="FFFFFF"/>
      </a:lt1>
      <a:dk2>
        <a:srgbClr val="BABABA"/>
      </a:dk2>
      <a:lt2>
        <a:srgbClr val="009900"/>
      </a:lt2>
      <a:accent1>
        <a:srgbClr val="FF7F00"/>
      </a:accent1>
      <a:accent2>
        <a:srgbClr val="0066CC"/>
      </a:accent2>
      <a:accent3>
        <a:srgbClr val="FFCC00"/>
      </a:accent3>
      <a:accent4>
        <a:srgbClr val="000000"/>
      </a:accent4>
      <a:accent5>
        <a:srgbClr val="FFC0AA"/>
      </a:accent5>
      <a:accent6>
        <a:srgbClr val="0066CC"/>
      </a:accent6>
      <a:hlink>
        <a:srgbClr val="0069BD"/>
      </a:hlink>
      <a:folHlink>
        <a:srgbClr val="990099"/>
      </a:folHlink>
    </a:clrScheme>
    <a:fontScheme name="Custom 81">
      <a:majorFont>
        <a:latin typeface="Imago"/>
        <a:ea typeface="MS PGothic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lnDef>
  </a:objectDefaults>
  <a:extraClrSchemeLst>
    <a:extraClrScheme>
      <a:clrScheme name="Roche 1">
        <a:dk1>
          <a:srgbClr val="000000"/>
        </a:dk1>
        <a:lt1>
          <a:srgbClr val="FFFFFF"/>
        </a:lt1>
        <a:dk2>
          <a:srgbClr val="0079C2"/>
        </a:dk2>
        <a:lt2>
          <a:srgbClr val="D9D9D9"/>
        </a:lt2>
        <a:accent1>
          <a:srgbClr val="FB6D13"/>
        </a:accent1>
        <a:accent2>
          <a:srgbClr val="068D05"/>
        </a:accent2>
        <a:accent3>
          <a:srgbClr val="FFFFFF"/>
        </a:accent3>
        <a:accent4>
          <a:srgbClr val="000000"/>
        </a:accent4>
        <a:accent5>
          <a:srgbClr val="FDBAAA"/>
        </a:accent5>
        <a:accent6>
          <a:srgbClr val="057F04"/>
        </a:accent6>
        <a:hlink>
          <a:srgbClr val="7F7F7F"/>
        </a:hlink>
        <a:folHlink>
          <a:srgbClr val="D5E1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1056</Words>
  <Application>Microsoft Office PowerPoint</Application>
  <PresentationFormat>Widescreen</PresentationFormat>
  <Paragraphs>92</Paragraphs>
  <Slides>20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AdvPSA05F</vt:lpstr>
      <vt:lpstr>Arial</vt:lpstr>
      <vt:lpstr>Calibri</vt:lpstr>
      <vt:lpstr>Calibri Light</vt:lpstr>
      <vt:lpstr>Google Sans</vt:lpstr>
      <vt:lpstr>Imago</vt:lpstr>
      <vt:lpstr>Imago-Medium</vt:lpstr>
      <vt:lpstr>Inter Tight</vt:lpstr>
      <vt:lpstr>Minion</vt:lpstr>
      <vt:lpstr>Wingdings</vt:lpstr>
      <vt:lpstr>Office Theme</vt:lpstr>
      <vt:lpstr>Roche with Icons</vt:lpstr>
      <vt:lpstr>Default Design</vt:lpstr>
      <vt:lpstr>4_2017_HTAA_Diabetes</vt:lpstr>
      <vt:lpstr>Bitmap Image</vt:lpstr>
      <vt:lpstr>PowerPoint Presentation</vt:lpstr>
      <vt:lpstr>Introduction ..</vt:lpstr>
      <vt:lpstr>Invasive breast carcinoma - RT</vt:lpstr>
      <vt:lpstr>Breast RT, Is less more?</vt:lpstr>
      <vt:lpstr>PowerPoint Presentation</vt:lpstr>
      <vt:lpstr>Hypofractionation (less dose, less fractions)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findings from the 10-year results</vt:lpstr>
      <vt:lpstr>Limitations …</vt:lpstr>
      <vt:lpstr>Take Home Massage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CANCER  Favorable Histology</dc:title>
  <dc:creator>ASUS</dc:creator>
  <cp:lastModifiedBy>Mohamad Al Kadri</cp:lastModifiedBy>
  <cp:revision>345</cp:revision>
  <dcterms:created xsi:type="dcterms:W3CDTF">2020-01-30T16:34:27Z</dcterms:created>
  <dcterms:modified xsi:type="dcterms:W3CDTF">2025-12-01T11:09:13Z</dcterms:modified>
</cp:coreProperties>
</file>